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5" r:id="rId9"/>
    <p:sldId id="264" r:id="rId10"/>
    <p:sldId id="268" r:id="rId1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38504D9-0416-476F-B44A-D6C595D70930}" type="datetime1">
              <a:rPr lang="en-US"/>
              <a:pPr/>
              <a:t>12/12/2014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33E7BAC-DCA1-4986-9E65-8A2988D4CA4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07027278-3A93-4C7E-8321-4C9D91901142}" type="datetime1">
              <a:rPr lang="en-US"/>
              <a:pPr/>
              <a:t>12/12/2014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DEAAF585-B63C-4117-98CF-F3CFE68731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34" charset="-128"/>
              </a:rPr>
              <a:t>(based upon a home language survey filled out when entering school).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CA2A8F13-992D-4F37-936B-1087AB1F75C0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0" lvl="1" eaLnBrk="1" hangingPunct="1">
              <a:spcBef>
                <a:spcPct val="0"/>
              </a:spcBef>
            </a:pPr>
            <a:r>
              <a:rPr lang="en-US" smtClean="0">
                <a:ea typeface="ＭＳ Ｐゴシック" pitchFamily="34" charset="-128"/>
              </a:rPr>
              <a:t>FEP students are monitored for 2 years after they are redesignated.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CE8F04D0-6239-4D95-A562-7A5BF9A97924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34" charset="-128"/>
              </a:rPr>
              <a:t>Academic achievement tests are given in English,and without proficiency in English, EL students may be unable to demonstrate their academic abilities on these standardized tests.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247F116C-07A6-4F98-B816-088D1FEC9BC9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34" charset="-128"/>
              </a:rPr>
              <a:t>: Every teacher is certified with a CLAD (Cross Cultural Language and Academic Development) certificate.  This enables them to teach English Learners in their own classroom. 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B4E04D18-08E9-4DBD-8444-325035FD97EA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pitchFamily="34" charset="-128"/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altLang="ja-JP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901A763-0702-44F6-9C68-C5AD8AC72129}" type="datetime1">
              <a:rPr lang="en-US"/>
              <a:pPr/>
              <a:t>12/12/2014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8F0F4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5D18D28-A446-419A-81FF-BAEC06415E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5CD8A3-504B-4036-9713-89AAE47E5451}" type="datetime1">
              <a:rPr lang="en-US"/>
              <a:pPr/>
              <a:t>12/12/2014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4439CF-C8D8-40A7-B789-3AED4AA3A1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>
            <a:spLocks noChangeArrowheads="1"/>
          </p:cNvSpPr>
          <p:nvPr/>
        </p:nvSpPr>
        <p:spPr bwMode="auto"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7FC4DD"/>
              </a:gs>
              <a:gs pos="28000">
                <a:srgbClr val="50B8DA"/>
              </a:gs>
              <a:gs pos="100000">
                <a:srgbClr val="1389A6"/>
              </a:gs>
            </a:gsLst>
            <a:lin ang="54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dist="25400" dir="5400000" rotWithShape="0">
              <a:srgbClr val="808080">
                <a:alpha val="45999"/>
              </a:srgbClr>
            </a:outerShdw>
          </a:effectLst>
        </p:spPr>
        <p:txBody>
          <a:bodyPr anchor="ctr"/>
          <a:lstStyle/>
          <a:p>
            <a:endParaRPr lang="en-US">
              <a:solidFill>
                <a:srgbClr val="FFFFFF"/>
              </a:solidFill>
              <a:latin typeface="Lucida Sans Unicode" pitchFamily="34" charset="0"/>
            </a:endParaRPr>
          </a:p>
        </p:txBody>
      </p:sp>
      <p:sp>
        <p:nvSpPr>
          <p:cNvPr id="5" name="Chevron 4"/>
          <p:cNvSpPr>
            <a:spLocks noChangeArrowheads="1"/>
          </p:cNvSpPr>
          <p:nvPr/>
        </p:nvSpPr>
        <p:spPr bwMode="auto"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7FC4DD"/>
              </a:gs>
              <a:gs pos="28000">
                <a:srgbClr val="50B8DA"/>
              </a:gs>
              <a:gs pos="100000">
                <a:srgbClr val="1389A6"/>
              </a:gs>
            </a:gsLst>
            <a:lin ang="54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dist="25400" dir="5400000" rotWithShape="0">
              <a:srgbClr val="808080">
                <a:alpha val="45999"/>
              </a:srgbClr>
            </a:outerShdw>
          </a:effectLst>
        </p:spPr>
        <p:txBody>
          <a:bodyPr anchor="ctr"/>
          <a:lstStyle/>
          <a:p>
            <a:endParaRPr lang="en-US">
              <a:solidFill>
                <a:srgbClr val="FFFFFF"/>
              </a:solidFill>
              <a:latin typeface="Lucida Sans Unicod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06961F-44CC-4CFA-B879-1E4138D6429A}" type="datetime1">
              <a:rPr lang="en-US"/>
              <a:pPr/>
              <a:t>12/12/2014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953D0-7CE7-4B4E-9F95-B92CE31BBC4E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C4A8DC-D6D9-40E6-B9F0-9D30B4CA1BE2}" type="datetime1">
              <a:rPr lang="en-US"/>
              <a:pPr/>
              <a:t>12/12/2014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DA2DD5-6AE4-4BB2-ACA5-53101DB97484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351BCE-CA39-4C9C-B499-B2913F43D63F}" type="datetime1">
              <a:rPr lang="en-US"/>
              <a:pPr/>
              <a:t>12/12/2014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D5B3D-9A7F-43A6-B196-1E60A3611D54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395891-3F41-41D9-A589-E856FD4A8282}" type="datetime1">
              <a:rPr lang="en-US"/>
              <a:pPr/>
              <a:t>12/12/2014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831CB-62BB-4B28-A11B-36E55BD0E860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7CB03C-C46B-49C5-956B-52CC1055A2A9}" type="datetime1">
              <a:rPr lang="en-US"/>
              <a:pPr/>
              <a:t>12/12/2014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15F1F4-F1A1-4C9B-8F80-CFCBAC65B9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ED0135-B710-4FD2-B23E-9DBA3FF4A9C4}" type="datetime1">
              <a:rPr lang="en-US"/>
              <a:pPr/>
              <a:t>12/12/2014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C8AF2D-87F4-492C-983A-9E810292BDF1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>
            <a:spLocks noChangeArrowheads="1"/>
          </p:cNvSpPr>
          <p:nvPr/>
        </p:nvSpPr>
        <p:spPr bwMode="auto"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7FC4DD"/>
              </a:gs>
              <a:gs pos="28000">
                <a:srgbClr val="50B8DA"/>
              </a:gs>
              <a:gs pos="100000">
                <a:srgbClr val="1389A6"/>
              </a:gs>
            </a:gsLst>
            <a:lin ang="54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dist="25400" dir="5400000" rotWithShape="0">
              <a:srgbClr val="808080">
                <a:alpha val="45999"/>
              </a:srgbClr>
            </a:outerShdw>
          </a:effectLst>
        </p:spPr>
        <p:txBody>
          <a:bodyPr anchor="ctr"/>
          <a:lstStyle/>
          <a:p>
            <a:endParaRPr lang="en-US">
              <a:solidFill>
                <a:srgbClr val="FFFFFF"/>
              </a:solidFill>
              <a:latin typeface="Lucida Sans Unicode" pitchFamily="34" charset="0"/>
            </a:endParaRPr>
          </a:p>
        </p:txBody>
      </p:sp>
      <p:sp>
        <p:nvSpPr>
          <p:cNvPr id="10" name="Chevron 9"/>
          <p:cNvSpPr>
            <a:spLocks noChangeArrowheads="1"/>
          </p:cNvSpPr>
          <p:nvPr/>
        </p:nvSpPr>
        <p:spPr bwMode="auto"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7FC4DD"/>
              </a:gs>
              <a:gs pos="28000">
                <a:srgbClr val="50B8DA"/>
              </a:gs>
              <a:gs pos="100000">
                <a:srgbClr val="1389A6"/>
              </a:gs>
            </a:gsLst>
            <a:lin ang="54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dist="25400" dir="5400000" rotWithShape="0">
              <a:srgbClr val="808080">
                <a:alpha val="45999"/>
              </a:srgbClr>
            </a:outerShdw>
          </a:effectLst>
        </p:spPr>
        <p:txBody>
          <a:bodyPr anchor="ctr"/>
          <a:lstStyle/>
          <a:p>
            <a:endParaRPr lang="en-US">
              <a:solidFill>
                <a:srgbClr val="FFFFFF"/>
              </a:solidFill>
              <a:latin typeface="Lucida Sans Unicode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altLang="ja-JP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ABEF10-3745-4031-8EFD-99A00AF0F3DF}" type="datetime1">
              <a:rPr lang="en-US"/>
              <a:pPr/>
              <a:t>12/12/2014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9C82B-9DFB-40E8-9337-3A4314DEC33B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E27C9B-64CD-42A1-9A32-E28510F0E6AB}" type="datetime1">
              <a:rPr lang="en-US"/>
              <a:pPr/>
              <a:t>12/12/2014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5BBC64-1563-431E-B756-EB4D67631C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58C2B7-3E4D-499B-A0D0-0128FA839696}" type="datetime1">
              <a:rPr lang="en-US"/>
              <a:pPr/>
              <a:t>12/12/2014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4F5443-41C7-4CFB-BA71-D23AF164F6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1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1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</p:spPr>
        <p:txBody>
          <a:bodyPr/>
          <a:lstStyle>
            <a:lvl1pPr>
              <a:defRPr/>
            </a:lvl1pPr>
          </a:lstStyle>
          <a:p>
            <a:fld id="{E193F336-3DB8-409F-A3A0-80815EFFF287}" type="datetime1">
              <a:rPr lang="en-US"/>
              <a:pPr/>
              <a:t>12/12/2014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351087" cy="3651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</p:spPr>
        <p:txBody>
          <a:bodyPr/>
          <a:lstStyle>
            <a:lvl1pPr>
              <a:defRPr/>
            </a:lvl1pPr>
          </a:lstStyle>
          <a:p>
            <a:fld id="{B8415D15-65F4-476E-9C56-EEAB4A2E55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pitchFamily="34" charset="-128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ja-JP" smtClean="0"/>
              <a:t>Click to edit Master title style</a:t>
            </a:r>
            <a:endParaRPr lang="en-US" smtClean="0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53CD57DA-21B3-490D-A2C2-7C461E772659}" type="datetime1">
              <a:rPr lang="en-US"/>
              <a:pPr/>
              <a:t>12/12/2014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56347782-C6A6-48E0-9DEA-777F6797B0B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4" r:id="rId2"/>
    <p:sldLayoutId id="2147483757" r:id="rId3"/>
    <p:sldLayoutId id="2147483758" r:id="rId4"/>
    <p:sldLayoutId id="2147483759" r:id="rId5"/>
    <p:sldLayoutId id="2147483760" r:id="rId6"/>
    <p:sldLayoutId id="2147483753" r:id="rId7"/>
    <p:sldLayoutId id="2147483761" r:id="rId8"/>
    <p:sldLayoutId id="2147483762" r:id="rId9"/>
    <p:sldLayoutId id="2147483752" r:id="rId10"/>
    <p:sldLayoutId id="2147483751" r:id="rId11"/>
    <p:sldLayoutId id="214748375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ＭＳ Ｐゴシック" pitchFamily="-108" charset="-128"/>
          <a:cs typeface="ＭＳ Ｐゴシック" pitchFamily="-108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-108" charset="-52"/>
          <a:ea typeface="ＭＳ Ｐゴシック" pitchFamily="-108" charset="-128"/>
          <a:cs typeface="ＭＳ Ｐゴシック" pitchFamily="-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-108" charset="-52"/>
          <a:ea typeface="ＭＳ Ｐゴシック" pitchFamily="-108" charset="-128"/>
          <a:cs typeface="ＭＳ Ｐゴシック" pitchFamily="-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-108" charset="-52"/>
          <a:ea typeface="ＭＳ Ｐゴシック" pitchFamily="-108" charset="-128"/>
          <a:cs typeface="ＭＳ Ｐゴシック" pitchFamily="-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-108" charset="-52"/>
          <a:ea typeface="ＭＳ Ｐゴシック" pitchFamily="-108" charset="-128"/>
          <a:cs typeface="ＭＳ Ｐゴシック" pitchFamily="-10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-108" charset="-52"/>
          <a:ea typeface="ＭＳ Ｐゴシック" pitchFamily="-108" charset="-128"/>
          <a:cs typeface="ＭＳ Ｐゴシック" pitchFamily="-10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-108" charset="-52"/>
          <a:ea typeface="ＭＳ Ｐゴシック" pitchFamily="-108" charset="-128"/>
          <a:cs typeface="ＭＳ Ｐゴシック" pitchFamily="-10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-108" charset="-52"/>
          <a:ea typeface="ＭＳ Ｐゴシック" pitchFamily="-108" charset="-128"/>
          <a:cs typeface="ＭＳ Ｐゴシック" pitchFamily="-10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-108" charset="-52"/>
          <a:ea typeface="ＭＳ Ｐゴシック" pitchFamily="-108" charset="-128"/>
          <a:cs typeface="ＭＳ Ｐゴシック" pitchFamily="-108" charset="-128"/>
        </a:defRPr>
      </a:lvl9pPr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ubtitle 2"/>
          <p:cNvSpPr>
            <a:spLocks noGrp="1"/>
          </p:cNvSpPr>
          <p:nvPr>
            <p:ph type="subTitle" idx="1"/>
          </p:nvPr>
        </p:nvSpPr>
        <p:spPr>
          <a:xfrm>
            <a:off x="2057400" y="1768475"/>
            <a:ext cx="6400800" cy="2438400"/>
          </a:xfrm>
        </p:spPr>
        <p:txBody>
          <a:bodyPr/>
          <a:lstStyle/>
          <a:p>
            <a:pPr marR="0" eaLnBrk="1" hangingPunct="1">
              <a:buFont typeface="Arial" charset="0"/>
              <a:buNone/>
            </a:pPr>
            <a:r>
              <a:rPr lang="en-US" sz="2000" u="sng" dirty="0" smtClean="0">
                <a:ea typeface="ＭＳ Ｐゴシック" pitchFamily="34" charset="-128"/>
              </a:rPr>
              <a:t>Reginald Brunson</a:t>
            </a:r>
          </a:p>
          <a:p>
            <a:pPr marR="0" eaLnBrk="1" hangingPunct="1">
              <a:buFont typeface="Arial" charset="0"/>
              <a:buNone/>
            </a:pPr>
            <a:r>
              <a:rPr lang="en-US" sz="2000" dirty="0" smtClean="0">
                <a:ea typeface="ＭＳ Ｐゴシック" pitchFamily="34" charset="-128"/>
              </a:rPr>
              <a:t>Principal, El Rincon</a:t>
            </a:r>
          </a:p>
          <a:p>
            <a:pPr marR="0" eaLnBrk="1" hangingPunct="1">
              <a:buFont typeface="Arial" charset="0"/>
              <a:buNone/>
            </a:pPr>
            <a:endParaRPr lang="en-US" sz="2000" dirty="0" smtClean="0">
              <a:ea typeface="ＭＳ Ｐゴシック" pitchFamily="34" charset="-128"/>
            </a:endParaRPr>
          </a:p>
          <a:p>
            <a:pPr marR="0" eaLnBrk="1" hangingPunct="1">
              <a:buFont typeface="Arial" charset="0"/>
              <a:buNone/>
            </a:pPr>
            <a:r>
              <a:rPr lang="en-US" sz="2000" u="sng" dirty="0" smtClean="0">
                <a:ea typeface="ＭＳ Ｐゴシック" pitchFamily="34" charset="-128"/>
              </a:rPr>
              <a:t>Pamela Greenstein, </a:t>
            </a:r>
          </a:p>
          <a:p>
            <a:pPr marR="0" eaLnBrk="1" hangingPunct="1">
              <a:buFont typeface="Arial" charset="0"/>
              <a:buNone/>
            </a:pPr>
            <a:r>
              <a:rPr lang="en-US" sz="2000" dirty="0" smtClean="0">
                <a:ea typeface="ＭＳ Ｐゴシック" pitchFamily="34" charset="-128"/>
              </a:rPr>
              <a:t>District ELD Specialist</a:t>
            </a:r>
          </a:p>
          <a:p>
            <a:pPr marR="0" eaLnBrk="1" hangingPunct="1">
              <a:buFont typeface="Arial" charset="0"/>
              <a:buNone/>
            </a:pPr>
            <a:endParaRPr lang="en-US" sz="2000" dirty="0" smtClean="0">
              <a:ea typeface="ＭＳ Ｐゴシック" pitchFamily="34" charset="-128"/>
            </a:endParaRPr>
          </a:p>
          <a:p>
            <a:pPr marR="0" eaLnBrk="1" hangingPunct="1">
              <a:buFont typeface="Arial" charset="0"/>
              <a:buNone/>
            </a:pPr>
            <a:endParaRPr lang="en-US" u="sng" dirty="0" smtClean="0">
              <a:ea typeface="ＭＳ Ｐゴシック" pitchFamily="34" charset="-128"/>
            </a:endParaRPr>
          </a:p>
          <a:p>
            <a:pPr marR="0" eaLnBrk="1" hangingPunct="1">
              <a:buFont typeface="Arial" charset="0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marR="0" eaLnBrk="1" hangingPunct="1">
              <a:buFont typeface="Arial" charset="0"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057400" y="457200"/>
            <a:ext cx="5867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sz="3200" b="1" dirty="0"/>
              <a:t>ELAC Orientation</a:t>
            </a:r>
          </a:p>
          <a:p>
            <a:pPr defTabSz="914400">
              <a:spcBef>
                <a:spcPct val="50000"/>
              </a:spcBef>
            </a:pPr>
            <a:r>
              <a:rPr lang="en-US" sz="3200" b="1" dirty="0" smtClean="0"/>
              <a:t>December 16, 2014</a:t>
            </a:r>
            <a:endParaRPr lang="en-US"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b="1" dirty="0" smtClean="0">
                <a:ea typeface="ＭＳ Ｐゴシック" pitchFamily="34" charset="-128"/>
              </a:rPr>
              <a:t>Introductions</a:t>
            </a:r>
          </a:p>
          <a:p>
            <a:r>
              <a:rPr lang="en-US" sz="2500" b="1" dirty="0" smtClean="0">
                <a:ea typeface="ＭＳ Ｐゴシック" pitchFamily="34" charset="-128"/>
              </a:rPr>
              <a:t>Honoring Reclassified Students</a:t>
            </a:r>
          </a:p>
          <a:p>
            <a:r>
              <a:rPr lang="en-US" sz="2500" b="1" dirty="0" smtClean="0">
                <a:ea typeface="ＭＳ Ｐゴシック" pitchFamily="34" charset="-128"/>
              </a:rPr>
              <a:t>Why is my child an EL student and what does it mean?</a:t>
            </a:r>
          </a:p>
          <a:p>
            <a:r>
              <a:rPr lang="en-US" sz="2500" b="1" dirty="0" smtClean="0">
                <a:ea typeface="ＭＳ Ｐゴシック" pitchFamily="34" charset="-128"/>
              </a:rPr>
              <a:t>What is ELAC? </a:t>
            </a:r>
          </a:p>
          <a:p>
            <a:r>
              <a:rPr lang="en-US" sz="2500" b="1" dirty="0" smtClean="0">
                <a:ea typeface="ＭＳ Ｐゴシック" pitchFamily="34" charset="-128"/>
              </a:rPr>
              <a:t>Parent Trainings</a:t>
            </a:r>
          </a:p>
          <a:p>
            <a:r>
              <a:rPr lang="en-US" sz="2500" b="1" smtClean="0">
                <a:ea typeface="ＭＳ Ｐゴシック" pitchFamily="34" charset="-128"/>
              </a:rPr>
              <a:t>Pathways </a:t>
            </a:r>
            <a:r>
              <a:rPr lang="en-US" sz="2500" b="1" dirty="0" smtClean="0">
                <a:ea typeface="ＭＳ Ｐゴシック" pitchFamily="34" charset="-128"/>
              </a:rPr>
              <a:t>to Biliteracy Award</a:t>
            </a:r>
          </a:p>
          <a:p>
            <a:pPr>
              <a:buFont typeface="Wingdings 3" pitchFamily="18" charset="2"/>
              <a:buNone/>
            </a:pPr>
            <a:r>
              <a:rPr lang="en-US" dirty="0" smtClean="0">
                <a:ea typeface="ＭＳ Ｐゴシック" pitchFamily="34" charset="-128"/>
              </a:rPr>
              <a:t>Next ELAC meeting </a:t>
            </a:r>
          </a:p>
          <a:p>
            <a:pPr>
              <a:buFont typeface="Wingdings 3" pitchFamily="18" charset="2"/>
              <a:buNone/>
            </a:pPr>
            <a:r>
              <a:rPr lang="en-US" dirty="0" smtClean="0">
                <a:ea typeface="ＭＳ Ｐゴシック" pitchFamily="34" charset="-128"/>
              </a:rPr>
              <a:t>Tuesday, February 3, 2015</a:t>
            </a:r>
          </a:p>
          <a:p>
            <a:pPr>
              <a:buFont typeface="Wingdings 3" pitchFamily="18" charset="2"/>
              <a:buNone/>
            </a:pPr>
            <a:r>
              <a:rPr lang="en-US" dirty="0" smtClean="0">
                <a:ea typeface="ＭＳ Ｐゴシック" pitchFamily="34" charset="-128"/>
              </a:rPr>
              <a:t>9:00-10:00 a.m.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>
              <a:defRPr/>
            </a:pPr>
            <a:r>
              <a:rPr lang="en-US" dirty="0" smtClean="0"/>
              <a:t>Agenda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Child speaks a language other than English at home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Tested using the CELDT (California English Language Development Test)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Designated EL Levels:  1-5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CELDT tests administered every year until the child is reclassified as FEP- “Fluent English Proficient” </a:t>
            </a:r>
          </a:p>
          <a:p>
            <a:pPr eaLnBrk="1" hangingPunct="1">
              <a:buFont typeface="Arial" charset="0"/>
              <a:buNone/>
            </a:pPr>
            <a:endParaRPr lang="en-US" smtClean="0">
              <a:ea typeface="ＭＳ Ｐゴシック" pitchFamily="34" charset="-128"/>
            </a:endParaRP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</a:pPr>
            <a:endParaRPr lang="en-US" smtClean="0">
              <a:ea typeface="ＭＳ Ｐゴシック" pitchFamily="34" charset="-128"/>
            </a:endParaRP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u="sng" dirty="0" smtClean="0">
                <a:ea typeface="+mj-ea"/>
                <a:cs typeface="+mj-cs"/>
              </a:rPr>
              <a:t>Being Classified An English Learner </a:t>
            </a:r>
            <a:r>
              <a:rPr lang="en-US" dirty="0" smtClean="0">
                <a:ea typeface="+mj-ea"/>
                <a:cs typeface="+mj-cs"/>
              </a:rPr>
              <a:t/>
            </a:r>
            <a:br>
              <a:rPr lang="en-US" dirty="0" smtClean="0">
                <a:ea typeface="+mj-ea"/>
                <a:cs typeface="+mj-cs"/>
              </a:rPr>
            </a:br>
            <a:endParaRPr lang="en-US" dirty="0" smtClean="0"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1800" dirty="0" smtClean="0">
                <a:ea typeface="ＭＳ Ｐゴシック" pitchFamily="34" charset="-128"/>
              </a:rPr>
              <a:t>3 Criteria:</a:t>
            </a:r>
          </a:p>
          <a:p>
            <a:pPr lvl="1" eaLnBrk="1" hangingPunct="1"/>
            <a:r>
              <a:rPr lang="en-US" sz="1800" dirty="0" smtClean="0">
                <a:ea typeface="ＭＳ Ｐゴシック" pitchFamily="34" charset="-128"/>
              </a:rPr>
              <a:t>CELDT test </a:t>
            </a:r>
          </a:p>
          <a:p>
            <a:pPr lvl="2" eaLnBrk="1" hangingPunct="1"/>
            <a:r>
              <a:rPr lang="en-US" sz="1400" dirty="0" smtClean="0">
                <a:ea typeface="ＭＳ Ｐゴシック" pitchFamily="34" charset="-128"/>
              </a:rPr>
              <a:t>Listening/ Speaking/ Reading/ Writing</a:t>
            </a:r>
          </a:p>
          <a:p>
            <a:pPr lvl="2" eaLnBrk="1" hangingPunct="1"/>
            <a:r>
              <a:rPr lang="en-US" sz="1400" dirty="0" smtClean="0">
                <a:ea typeface="ＭＳ Ｐゴシック" pitchFamily="34" charset="-128"/>
              </a:rPr>
              <a:t>Overall 4 or 5</a:t>
            </a:r>
          </a:p>
          <a:p>
            <a:pPr lvl="2" eaLnBrk="1" hangingPunct="1"/>
            <a:r>
              <a:rPr lang="en-US" sz="1400" dirty="0" smtClean="0">
                <a:ea typeface="ＭＳ Ｐゴシック" pitchFamily="34" charset="-128"/>
              </a:rPr>
              <a:t>Each part 3 or better</a:t>
            </a:r>
          </a:p>
          <a:p>
            <a:pPr lvl="2" eaLnBrk="1" hangingPunct="1">
              <a:buFont typeface="Wingdings 2" pitchFamily="18" charset="2"/>
              <a:buNone/>
            </a:pPr>
            <a:endParaRPr lang="en-US" sz="1800" dirty="0" smtClean="0">
              <a:ea typeface="ＭＳ Ｐゴシック" pitchFamily="34" charset="-128"/>
            </a:endParaRPr>
          </a:p>
          <a:p>
            <a:pPr lvl="1" eaLnBrk="1" hangingPunct="1"/>
            <a:r>
              <a:rPr lang="en-US" sz="1800" dirty="0" smtClean="0">
                <a:ea typeface="ＭＳ Ｐゴシック" pitchFamily="34" charset="-128"/>
              </a:rPr>
              <a:t>Academic Proficiency (options are changing)	</a:t>
            </a:r>
          </a:p>
          <a:p>
            <a:pPr lvl="2" eaLnBrk="1" hangingPunct="1"/>
            <a:r>
              <a:rPr lang="en-US" sz="1600" dirty="0" smtClean="0">
                <a:ea typeface="ＭＳ Ｐゴシック" pitchFamily="34" charset="-128"/>
              </a:rPr>
              <a:t>California State Test  (CST) results</a:t>
            </a:r>
          </a:p>
          <a:p>
            <a:pPr lvl="3" eaLnBrk="1" hangingPunct="1"/>
            <a:r>
              <a:rPr lang="en-US" sz="1200" dirty="0" smtClean="0">
                <a:ea typeface="ＭＳ Ｐゴシック" pitchFamily="34" charset="-128"/>
              </a:rPr>
              <a:t>Previous results taken in 2nd grade two years ago</a:t>
            </a:r>
          </a:p>
          <a:p>
            <a:pPr lvl="3" eaLnBrk="1" hangingPunct="1"/>
            <a:r>
              <a:rPr lang="en-US" sz="1200" dirty="0" smtClean="0">
                <a:ea typeface="ＭＳ Ｐゴシック" pitchFamily="34" charset="-128"/>
              </a:rPr>
              <a:t>324 or better in ELA</a:t>
            </a:r>
          </a:p>
          <a:p>
            <a:pPr lvl="2" eaLnBrk="1" hangingPunct="1"/>
            <a:r>
              <a:rPr lang="en-US" sz="1600" dirty="0" smtClean="0">
                <a:ea typeface="ＭＳ Ｐゴシック" pitchFamily="34" charset="-128"/>
              </a:rPr>
              <a:t>LAS LINKS online test</a:t>
            </a:r>
          </a:p>
          <a:p>
            <a:pPr lvl="3" eaLnBrk="1" hangingPunct="1"/>
            <a:r>
              <a:rPr lang="en-US" sz="1200" dirty="0" smtClean="0">
                <a:ea typeface="ＭＳ Ｐゴシック" pitchFamily="34" charset="-128"/>
              </a:rPr>
              <a:t>Reading and Writing—score of 3 or better</a:t>
            </a:r>
          </a:p>
          <a:p>
            <a:pPr lvl="2" eaLnBrk="1" hangingPunct="1"/>
            <a:r>
              <a:rPr lang="en-US" sz="1600" dirty="0" smtClean="0">
                <a:ea typeface="ＭＳ Ｐゴシック" pitchFamily="34" charset="-128"/>
              </a:rPr>
              <a:t>In future—Smarter Balance test results—starting in spring of 3</a:t>
            </a:r>
            <a:r>
              <a:rPr lang="en-US" sz="1600" baseline="30000" dirty="0" smtClean="0">
                <a:ea typeface="ＭＳ Ｐゴシック" pitchFamily="34" charset="-128"/>
              </a:rPr>
              <a:t>rd</a:t>
            </a:r>
            <a:r>
              <a:rPr lang="en-US" sz="1600" dirty="0" smtClean="0">
                <a:ea typeface="ＭＳ Ｐゴシック" pitchFamily="34" charset="-128"/>
              </a:rPr>
              <a:t> grade</a:t>
            </a:r>
          </a:p>
          <a:p>
            <a:pPr lvl="1" eaLnBrk="1" hangingPunct="1"/>
            <a:r>
              <a:rPr lang="en-US" sz="1800" dirty="0" smtClean="0">
                <a:ea typeface="ＭＳ Ｐゴシック" pitchFamily="34" charset="-128"/>
              </a:rPr>
              <a:t>Teacher Input/classroom grades</a:t>
            </a:r>
          </a:p>
          <a:p>
            <a:pPr lvl="3" eaLnBrk="1" hangingPunct="1"/>
            <a:endParaRPr lang="en-US" sz="1400" dirty="0" smtClean="0">
              <a:ea typeface="ＭＳ Ｐゴシック" pitchFamily="34" charset="-128"/>
            </a:endParaRPr>
          </a:p>
          <a:p>
            <a:pPr lvl="2" eaLnBrk="1" hangingPunct="1"/>
            <a:endParaRPr lang="en-US" sz="1800" dirty="0" smtClean="0">
              <a:ea typeface="ＭＳ Ｐゴシック" pitchFamily="34" charset="-128"/>
            </a:endParaRPr>
          </a:p>
          <a:p>
            <a:pPr lvl="2" eaLnBrk="1" hangingPunct="1"/>
            <a:endParaRPr lang="en-US" sz="1800" dirty="0" smtClean="0"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u="sng" smtClean="0"/>
              <a:t>Being Reclassified</a:t>
            </a:r>
            <a:endParaRPr lang="en-US" sz="400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n-US" smtClean="0">
                <a:ea typeface="ＭＳ Ｐゴシック" pitchFamily="34" charset="-128"/>
              </a:rPr>
              <a:t>3rd grade is the first year a child can be reclassified as “FEP- Fluent English Proficient”</a:t>
            </a:r>
          </a:p>
          <a:p>
            <a:pPr lvl="1" eaLnBrk="1" hangingPunct="1">
              <a:buFont typeface="Arial" charset="0"/>
              <a:buNone/>
            </a:pPr>
            <a:r>
              <a:rPr lang="en-US" smtClean="0">
                <a:ea typeface="ＭＳ Ｐゴシック" pitchFamily="34" charset="-128"/>
              </a:rPr>
              <a:t>  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Goal:  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For every EL student to be releveled one level every year.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By the end of 5th grade, to be reclassified as Fluent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u="sng" smtClean="0"/>
              <a:t>Being Reclassified</a:t>
            </a:r>
            <a:endParaRPr lang="en-US" sz="40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3888" indent="-514350" eaLnBrk="1" hangingPunct="1">
              <a:buNone/>
            </a:pPr>
            <a:r>
              <a:rPr lang="en-US" dirty="0" smtClean="0">
                <a:ea typeface="ＭＳ Ｐゴシック" pitchFamily="34" charset="-128"/>
              </a:rPr>
              <a:t>Proficiency in English = </a:t>
            </a:r>
          </a:p>
          <a:p>
            <a:pPr marL="623888" indent="-514350" eaLnBrk="1" hangingPunct="1">
              <a:buFont typeface="Wingdings 3" pitchFamily="18" charset="2"/>
              <a:buNone/>
            </a:pPr>
            <a:r>
              <a:rPr lang="en-US" dirty="0" smtClean="0">
                <a:ea typeface="ＭＳ Ｐゴシック" pitchFamily="34" charset="-128"/>
              </a:rPr>
              <a:t>					Academic Achievement</a:t>
            </a:r>
          </a:p>
          <a:p>
            <a:pPr marL="623888" indent="-514350" eaLnBrk="1" hangingPunct="1">
              <a:buFont typeface="Wingdings 3" pitchFamily="18" charset="2"/>
              <a:buNone/>
            </a:pPr>
            <a:r>
              <a:rPr lang="en-US" dirty="0" smtClean="0">
                <a:ea typeface="ＭＳ Ｐゴシック" pitchFamily="34" charset="-128"/>
              </a:rPr>
              <a:t> </a:t>
            </a:r>
          </a:p>
          <a:p>
            <a:pPr marL="623888" indent="-514350" eaLnBrk="1" hangingPunct="1">
              <a:buFont typeface="Arial" charset="0"/>
              <a:buNone/>
            </a:pPr>
            <a:r>
              <a:rPr lang="en-US" dirty="0" smtClean="0">
                <a:ea typeface="ＭＳ Ｐゴシック" pitchFamily="34" charset="-128"/>
              </a:rPr>
              <a:t>	As your child progresses in grade level, the content and the level of English becomes more advanced.</a:t>
            </a:r>
          </a:p>
          <a:p>
            <a:pPr marL="623888" indent="-514350" eaLnBrk="1" hangingPunct="1">
              <a:buFont typeface="Arial" charset="0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marL="623888" indent="-514350"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u="sng" smtClean="0"/>
              <a:t>Importance of Being Reclassified</a:t>
            </a:r>
            <a:endParaRPr lang="en-US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/>
          <a:lstStyle/>
          <a:p>
            <a:pPr eaLnBrk="1" hangingPunct="1"/>
            <a:r>
              <a:rPr lang="en-US" u="sng" dirty="0" smtClean="0">
                <a:ea typeface="ＭＳ Ｐゴシック" pitchFamily="34" charset="-128"/>
              </a:rPr>
              <a:t>In class support:</a:t>
            </a:r>
            <a:r>
              <a:rPr lang="en-US" dirty="0" smtClean="0">
                <a:ea typeface="ＭＳ Ｐゴシック" pitchFamily="34" charset="-128"/>
              </a:rPr>
              <a:t>	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CLAD Certified</a:t>
            </a:r>
          </a:p>
          <a:p>
            <a:pPr lvl="1" eaLnBrk="1" hangingPunct="1"/>
            <a:r>
              <a:rPr lang="en-US" sz="2000" dirty="0" smtClean="0">
                <a:ea typeface="ＭＳ Ｐゴシック" pitchFamily="34" charset="-128"/>
              </a:rPr>
              <a:t>A teacher provides targeted instruction for English Learners during English instruction</a:t>
            </a: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u="sng" dirty="0" smtClean="0">
                <a:ea typeface="ＭＳ Ｐゴシック" pitchFamily="34" charset="-128"/>
              </a:rPr>
              <a:t>Classroom Push-in</a:t>
            </a:r>
          </a:p>
          <a:p>
            <a:pPr lvl="1" eaLnBrk="1" hangingPunct="1"/>
            <a:r>
              <a:rPr lang="en-US" sz="2000" dirty="0" smtClean="0">
                <a:ea typeface="ＭＳ Ｐゴシック" pitchFamily="34" charset="-128"/>
              </a:rPr>
              <a:t>Pamela Greenstein &amp; Claudia Benitez, District English Language Specialists—available as requested </a:t>
            </a:r>
          </a:p>
          <a:p>
            <a:pPr lvl="1" eaLnBrk="1" hangingPunct="1"/>
            <a:r>
              <a:rPr lang="en-US" sz="2000" dirty="0" smtClean="0">
                <a:ea typeface="ＭＳ Ｐゴシック" pitchFamily="34" charset="-128"/>
              </a:rPr>
              <a:t>Ruth Flores, Bilingual Instructional Assistant—</a:t>
            </a:r>
          </a:p>
          <a:p>
            <a:pPr lvl="1" eaLnBrk="1" hangingPunct="1">
              <a:buNone/>
            </a:pPr>
            <a:r>
              <a:rPr lang="en-US" sz="2000" dirty="0" smtClean="0">
                <a:ea typeface="ＭＳ Ｐゴシック" pitchFamily="34" charset="-128"/>
              </a:rPr>
              <a:t> 	at El Rincon, daily</a:t>
            </a:r>
          </a:p>
          <a:p>
            <a:pPr lvl="3" eaLnBrk="1" hangingPunct="1"/>
            <a:r>
              <a:rPr lang="en-US" sz="1800" dirty="0" smtClean="0">
                <a:ea typeface="ＭＳ Ｐゴシック" pitchFamily="34" charset="-128"/>
              </a:rPr>
              <a:t>Push in is based upon teacher request and children’s needs.</a:t>
            </a: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u="sng" dirty="0" smtClean="0">
                <a:ea typeface="+mj-ea"/>
                <a:cs typeface="+mj-cs"/>
              </a:rPr>
              <a:t>What supports are provided for my child as an English Learner? </a:t>
            </a:r>
            <a:r>
              <a:rPr lang="en-US" dirty="0" smtClean="0">
                <a:ea typeface="+mj-ea"/>
                <a:cs typeface="+mj-cs"/>
              </a:rPr>
              <a:t/>
            </a:r>
            <a:br>
              <a:rPr lang="en-US" dirty="0" smtClean="0">
                <a:ea typeface="+mj-ea"/>
                <a:cs typeface="+mj-cs"/>
              </a:rPr>
            </a:br>
            <a:endParaRPr lang="en-US" dirty="0" smtClean="0"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endParaRPr lang="en-US" sz="2500" smtClean="0"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</a:pPr>
            <a:r>
              <a:rPr lang="en-US" sz="2600" smtClean="0">
                <a:ea typeface="ＭＳ Ｐゴシック" pitchFamily="34" charset="-128"/>
              </a:rPr>
              <a:t>A meeting place for English Learner parents and </a:t>
            </a:r>
          </a:p>
          <a:p>
            <a:pPr eaLnBrk="1" hangingPunct="1">
              <a:buFont typeface="Arial" charset="0"/>
              <a:buNone/>
            </a:pPr>
            <a:r>
              <a:rPr lang="en-US" sz="2600" smtClean="0">
                <a:ea typeface="ＭＳ Ｐゴシック" pitchFamily="34" charset="-128"/>
              </a:rPr>
              <a:t>those interested in the well being of EL students:</a:t>
            </a:r>
          </a:p>
          <a:p>
            <a:pPr eaLnBrk="1" hangingPunct="1">
              <a:buFont typeface="Arial" charset="0"/>
              <a:buNone/>
            </a:pPr>
            <a:r>
              <a:rPr lang="en-US" sz="2500" smtClean="0">
                <a:ea typeface="ＭＳ Ｐゴシック" pitchFamily="34" charset="-128"/>
              </a:rPr>
              <a:t> </a:t>
            </a:r>
            <a:endParaRPr lang="en-US" sz="2200" smtClean="0">
              <a:ea typeface="ＭＳ Ｐゴシック" pitchFamily="34" charset="-128"/>
            </a:endParaRPr>
          </a:p>
          <a:p>
            <a:pPr lvl="1" eaLnBrk="1" hangingPunct="1"/>
            <a:r>
              <a:rPr lang="en-US" sz="2200" smtClean="0">
                <a:ea typeface="ＭＳ Ｐゴシック" pitchFamily="34" charset="-128"/>
              </a:rPr>
              <a:t>To express their concerns and ideas.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en-US" sz="2200" smtClean="0">
                <a:ea typeface="ＭＳ Ｐゴシック" pitchFamily="34" charset="-128"/>
              </a:rPr>
              <a:t> </a:t>
            </a:r>
          </a:p>
          <a:p>
            <a:pPr lvl="1" eaLnBrk="1" hangingPunct="1"/>
            <a:r>
              <a:rPr lang="en-US" sz="2200" smtClean="0">
                <a:ea typeface="ＭＳ Ｐゴシック" pitchFamily="34" charset="-128"/>
              </a:rPr>
              <a:t>To acquire effective home strategies.</a:t>
            </a:r>
          </a:p>
          <a:p>
            <a:pPr lvl="1" eaLnBrk="1" hangingPunct="1"/>
            <a:endParaRPr lang="en-US" sz="2200" smtClean="0">
              <a:ea typeface="ＭＳ Ｐゴシック" pitchFamily="34" charset="-128"/>
            </a:endParaRPr>
          </a:p>
          <a:p>
            <a:pPr lvl="1" eaLnBrk="1" hangingPunct="1"/>
            <a:r>
              <a:rPr lang="en-US" sz="2200" smtClean="0">
                <a:ea typeface="ＭＳ Ｐゴシック" pitchFamily="34" charset="-128"/>
              </a:rPr>
              <a:t>To become informed about English Learner rights.</a:t>
            </a:r>
          </a:p>
          <a:p>
            <a:pPr lvl="1" eaLnBrk="1" hangingPunct="1"/>
            <a:endParaRPr lang="en-US" sz="2200" smtClean="0">
              <a:ea typeface="ＭＳ Ｐゴシック" pitchFamily="34" charset="-128"/>
            </a:endParaRPr>
          </a:p>
          <a:p>
            <a:pPr lvl="1" eaLnBrk="1" hangingPunct="1"/>
            <a:r>
              <a:rPr lang="en-US" sz="2200" smtClean="0">
                <a:ea typeface="ＭＳ Ｐゴシック" pitchFamily="34" charset="-128"/>
              </a:rPr>
              <a:t>To make recommendations to the School Site Council.</a:t>
            </a:r>
          </a:p>
          <a:p>
            <a:pPr eaLnBrk="1" hangingPunct="1"/>
            <a:endParaRPr lang="en-US" sz="2500" smtClean="0"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0" u="sng" dirty="0" smtClean="0">
                <a:ea typeface="+mj-ea"/>
                <a:cs typeface="+mj-cs"/>
              </a:rPr>
              <a:t>ELAC</a:t>
            </a:r>
            <a:r>
              <a:rPr lang="en-US" u="sng" dirty="0" smtClean="0">
                <a:ea typeface="+mj-ea"/>
                <a:cs typeface="+mj-cs"/>
              </a:rPr>
              <a:t> </a:t>
            </a:r>
            <a:r>
              <a:rPr lang="en-US" dirty="0" smtClean="0">
                <a:ea typeface="+mj-ea"/>
                <a:cs typeface="+mj-cs"/>
              </a:rPr>
              <a:t/>
            </a:r>
            <a:br>
              <a:rPr lang="en-US" dirty="0" smtClean="0">
                <a:ea typeface="+mj-ea"/>
                <a:cs typeface="+mj-cs"/>
              </a:rPr>
            </a:br>
            <a:r>
              <a:rPr lang="en-US" u="sng" dirty="0" smtClean="0">
                <a:ea typeface="+mj-ea"/>
                <a:cs typeface="+mj-cs"/>
              </a:rPr>
              <a:t>E</a:t>
            </a:r>
            <a:r>
              <a:rPr lang="en-US" dirty="0" smtClean="0">
                <a:ea typeface="+mj-ea"/>
                <a:cs typeface="+mj-cs"/>
              </a:rPr>
              <a:t>nglish </a:t>
            </a:r>
            <a:r>
              <a:rPr lang="en-US" u="sng" dirty="0" smtClean="0">
                <a:ea typeface="+mj-ea"/>
                <a:cs typeface="+mj-cs"/>
              </a:rPr>
              <a:t>L</a:t>
            </a:r>
            <a:r>
              <a:rPr lang="en-US" dirty="0" smtClean="0">
                <a:ea typeface="+mj-ea"/>
                <a:cs typeface="+mj-cs"/>
              </a:rPr>
              <a:t>earner </a:t>
            </a:r>
            <a:r>
              <a:rPr lang="en-US" u="sng" dirty="0" smtClean="0">
                <a:ea typeface="+mj-ea"/>
                <a:cs typeface="+mj-cs"/>
              </a:rPr>
              <a:t>A</a:t>
            </a:r>
            <a:r>
              <a:rPr lang="en-US" dirty="0" smtClean="0">
                <a:ea typeface="+mj-ea"/>
                <a:cs typeface="+mj-cs"/>
              </a:rPr>
              <a:t>dvisory </a:t>
            </a:r>
            <a:r>
              <a:rPr lang="en-US" u="sng" dirty="0" smtClean="0">
                <a:ea typeface="+mj-ea"/>
                <a:cs typeface="+mj-cs"/>
              </a:rPr>
              <a:t>C</a:t>
            </a:r>
            <a:r>
              <a:rPr lang="en-US" dirty="0" smtClean="0">
                <a:ea typeface="+mj-ea"/>
                <a:cs typeface="+mj-cs"/>
              </a:rPr>
              <a:t>ouncil </a:t>
            </a:r>
            <a:br>
              <a:rPr lang="en-US" dirty="0" smtClean="0">
                <a:ea typeface="+mj-ea"/>
                <a:cs typeface="+mj-cs"/>
              </a:rPr>
            </a:br>
            <a:endParaRPr lang="en-US" dirty="0" smtClean="0"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Parent representative who will:</a:t>
            </a:r>
          </a:p>
          <a:p>
            <a:pPr eaLnBrk="1" hangingPunct="1">
              <a:buFont typeface="Wingdings 3" pitchFamily="18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lvl="2" eaLnBrk="1" hangingPunct="1"/>
            <a:r>
              <a:rPr lang="en-US" dirty="0" smtClean="0">
                <a:ea typeface="ＭＳ Ｐゴシック" pitchFamily="34" charset="-128"/>
              </a:rPr>
              <a:t>Provide input to school committee on how to better meet the needs of English Learners and how to help parents of English Learners.</a:t>
            </a:r>
          </a:p>
          <a:p>
            <a:pPr lvl="2" eaLnBrk="1" hangingPunct="1">
              <a:buFont typeface="Wingdings 2" pitchFamily="18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lvl="2" eaLnBrk="1" hangingPunct="1"/>
            <a:r>
              <a:rPr lang="en-US" dirty="0" smtClean="0">
                <a:ea typeface="ＭＳ Ｐゴシック" pitchFamily="34" charset="-128"/>
              </a:rPr>
              <a:t>Also needed—a representative and an alternate to the District DELAC committee—4 meetings a year at District Office</a:t>
            </a:r>
          </a:p>
          <a:p>
            <a:pPr lvl="2" eaLnBrk="1" hangingPunct="1">
              <a:buFont typeface="Arial" charset="0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lvl="2" eaLnBrk="1" hangingPunct="1">
              <a:buFont typeface="Arial" charset="0"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u="sng" smtClean="0"/>
              <a:t>ELAC Parent Representative</a:t>
            </a:r>
            <a:endParaRPr lang="en-US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  <a:ea typeface="ＭＳ Ｐゴシック" pitchFamily="34" charset="-128"/>
              </a:rPr>
              <a:t>Meeting Dates for this Year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defTabSz="914400"/>
            <a:r>
              <a:rPr lang="en-US" dirty="0" smtClean="0"/>
              <a:t>ELAC—El Rincon</a:t>
            </a:r>
          </a:p>
          <a:p>
            <a:pPr defTabSz="914400"/>
            <a:r>
              <a:rPr lang="en-US" dirty="0" smtClean="0"/>
              <a:t>9:00-10 a.m.              </a:t>
            </a:r>
          </a:p>
          <a:p>
            <a:pPr defTabSz="914400"/>
            <a:r>
              <a:rPr lang="en-US" dirty="0" smtClean="0"/>
              <a:t>Tues. Feb. 3                                                                           </a:t>
            </a:r>
          </a:p>
          <a:p>
            <a:pPr defTabSz="914400"/>
            <a:r>
              <a:rPr lang="en-US" dirty="0" smtClean="0"/>
              <a:t>Tues. Apr. 7                               </a:t>
            </a:r>
          </a:p>
          <a:p>
            <a:pPr defTabSz="914400"/>
            <a:r>
              <a:rPr lang="en-US" dirty="0" smtClean="0"/>
              <a:t>Tues. May 26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DELAC—District Office </a:t>
            </a:r>
          </a:p>
          <a:p>
            <a:r>
              <a:rPr lang="en-US" dirty="0" smtClean="0">
                <a:ea typeface="ＭＳ Ｐゴシック" pitchFamily="34" charset="-128"/>
              </a:rPr>
              <a:t>9 a.m. Wednesdays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</a:rPr>
              <a:t>Jan. 14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</a:rPr>
              <a:t>Mar. 18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</a:rPr>
              <a:t>May 20</a:t>
            </a:r>
          </a:p>
          <a:p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Concourse.thmx</Template>
  <TotalTime>253</TotalTime>
  <Words>406</Words>
  <Application>Microsoft Office PowerPoint</Application>
  <PresentationFormat>On-screen Show (4:3)</PresentationFormat>
  <Paragraphs>103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Slide 1</vt:lpstr>
      <vt:lpstr>Agenda</vt:lpstr>
      <vt:lpstr>Being Classified An English Learner  </vt:lpstr>
      <vt:lpstr>Being Reclassified</vt:lpstr>
      <vt:lpstr>Being Reclassified</vt:lpstr>
      <vt:lpstr>Importance of Being Reclassified</vt:lpstr>
      <vt:lpstr>What supports are provided for my child as an English Learner?  </vt:lpstr>
      <vt:lpstr>ELAC  English Learner Advisory Council  </vt:lpstr>
      <vt:lpstr>ELAC Parent Representative</vt:lpstr>
      <vt:lpstr>Meeting Dates for this Year</vt:lpstr>
    </vt:vector>
  </TitlesOfParts>
  <Company>CCUSD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ELAC Orientation</dc:title>
  <dc:creator>El Marino</dc:creator>
  <cp:lastModifiedBy>Technician</cp:lastModifiedBy>
  <cp:revision>39</cp:revision>
  <cp:lastPrinted>2010-10-08T19:52:57Z</cp:lastPrinted>
  <dcterms:created xsi:type="dcterms:W3CDTF">2010-10-08T19:24:44Z</dcterms:created>
  <dcterms:modified xsi:type="dcterms:W3CDTF">2014-12-12T23:15:46Z</dcterms:modified>
</cp:coreProperties>
</file>